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0"/>
  </p:notesMasterIdLst>
  <p:handoutMasterIdLst>
    <p:handoutMasterId r:id="rId11"/>
  </p:handoutMasterIdLst>
  <p:sldIdLst>
    <p:sldId id="292" r:id="rId5"/>
    <p:sldId id="295" r:id="rId6"/>
    <p:sldId id="291" r:id="rId7"/>
    <p:sldId id="294" r:id="rId8"/>
    <p:sldId id="293" r:id="rId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FBFCFC"/>
    <a:srgbClr val="FFFFFF"/>
    <a:srgbClr val="F5F5F5"/>
    <a:srgbClr val="FBFBFB"/>
    <a:srgbClr val="2E3D92"/>
    <a:srgbClr val="E79130"/>
    <a:srgbClr val="BE551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9" autoAdjust="0"/>
  </p:normalViewPr>
  <p:slideViewPr>
    <p:cSldViewPr snapToGrid="0">
      <p:cViewPr varScale="1">
        <p:scale>
          <a:sx n="69" d="100"/>
          <a:sy n="69" d="100"/>
        </p:scale>
        <p:origin x="1214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158" y="758952"/>
            <a:ext cx="7022841" cy="2806369"/>
          </a:xfrm>
        </p:spPr>
        <p:txBody>
          <a:bodyPr>
            <a:noAutofit/>
          </a:bodyPr>
          <a:lstStyle/>
          <a:p>
            <a:pPr algn="ctr"/>
            <a:r>
              <a:rPr lang="it-IT" sz="4800" dirty="0"/>
              <a:t>ANESTESIA OPPIOD FREE IN CHIRURGIA BARIATRIACA: PROTOCOLLI A CONFRONTO</a:t>
            </a:r>
            <a:endParaRPr lang="it-IT" sz="4800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9158" y="4086922"/>
            <a:ext cx="6924868" cy="2670048"/>
          </a:xfrm>
        </p:spPr>
        <p:txBody>
          <a:bodyPr>
            <a:normAutofit lnSpcReduction="1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Dott. Ernesto Trimarchi</a:t>
            </a:r>
          </a:p>
          <a:p>
            <a:r>
              <a:rPr lang="it-IT" sz="2800" b="1" dirty="0" err="1">
                <a:solidFill>
                  <a:srgbClr val="E79130"/>
                </a:solidFill>
              </a:rPr>
              <a:t>DOTT.ssa</a:t>
            </a:r>
            <a:r>
              <a:rPr lang="it-IT" sz="2800" b="1" dirty="0">
                <a:solidFill>
                  <a:srgbClr val="E79130"/>
                </a:solidFill>
              </a:rPr>
              <a:t> Raffaella </a:t>
            </a:r>
            <a:r>
              <a:rPr lang="it-IT" sz="2800" b="1" dirty="0" err="1">
                <a:solidFill>
                  <a:srgbClr val="E79130"/>
                </a:solidFill>
              </a:rPr>
              <a:t>Mallamace</a:t>
            </a:r>
            <a:endParaRPr lang="it-IT" sz="2800" b="1" dirty="0">
              <a:solidFill>
                <a:srgbClr val="E79130"/>
              </a:solidFill>
            </a:endParaRPr>
          </a:p>
          <a:p>
            <a:r>
              <a:rPr lang="it-IT" sz="2800" b="1" dirty="0">
                <a:solidFill>
                  <a:srgbClr val="E79130"/>
                </a:solidFill>
              </a:rPr>
              <a:t>Dott.ssa Alessandra Arena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AOU Policlinico </a:t>
            </a:r>
            <a:r>
              <a:rPr lang="it-IT" sz="2800" b="1" dirty="0" err="1">
                <a:solidFill>
                  <a:srgbClr val="E79130"/>
                </a:solidFill>
              </a:rPr>
              <a:t>G.Martino</a:t>
            </a:r>
            <a:r>
              <a:rPr lang="it-IT" sz="2800" b="1" dirty="0">
                <a:solidFill>
                  <a:srgbClr val="E79130"/>
                </a:solidFill>
              </a:rPr>
              <a:t> DAI Chirurgia Servizio di Anestesia</a:t>
            </a:r>
          </a:p>
          <a:p>
            <a:endParaRPr lang="it-IT" sz="28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909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Protocolli ERABS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E431C55-2565-58CF-1C4C-2830573B0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76"/>
            <a:ext cx="4049486" cy="60275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DF64B0-9BF6-99F1-B9AC-F100F2F2D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69" y="942392"/>
            <a:ext cx="5343331" cy="5169159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51FFED6E-AB8A-DCB8-2EE1-127B75F9D904}"/>
              </a:ext>
            </a:extLst>
          </p:cNvPr>
          <p:cNvSpPr/>
          <p:nvPr/>
        </p:nvSpPr>
        <p:spPr>
          <a:xfrm>
            <a:off x="7464491" y="3097763"/>
            <a:ext cx="1107234" cy="298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57CEDCA-D836-7AB9-40BD-B5DA5E97625D}"/>
              </a:ext>
            </a:extLst>
          </p:cNvPr>
          <p:cNvSpPr/>
          <p:nvPr/>
        </p:nvSpPr>
        <p:spPr>
          <a:xfrm>
            <a:off x="8571725" y="3093681"/>
            <a:ext cx="982827" cy="298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D0F0DC1-3CCC-CC4F-32BB-7C663F3B35EA}"/>
              </a:ext>
            </a:extLst>
          </p:cNvPr>
          <p:cNvSpPr txBox="1"/>
          <p:nvPr/>
        </p:nvSpPr>
        <p:spPr>
          <a:xfrm>
            <a:off x="4083928" y="1772645"/>
            <a:ext cx="23457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78 pazienti candidati a </a:t>
            </a:r>
          </a:p>
          <a:p>
            <a:r>
              <a:rPr lang="it-IT" dirty="0"/>
              <a:t>chirurgia bariatrica: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OFA1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OFA2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NOFA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BB724C-AB29-818F-B72D-CA13A7A8E476}"/>
              </a:ext>
            </a:extLst>
          </p:cNvPr>
          <p:cNvSpPr txBox="1"/>
          <p:nvPr/>
        </p:nvSpPr>
        <p:spPr>
          <a:xfrm>
            <a:off x="4049486" y="3993502"/>
            <a:ext cx="2926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Monitoraggio: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Standard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Nociception</a:t>
            </a:r>
            <a:r>
              <a:rPr lang="it-IT" sz="1600" dirty="0"/>
              <a:t> Level Index(NOL</a:t>
            </a:r>
            <a:r>
              <a:rPr lang="it-IT" sz="1500" dirty="0"/>
              <a:t>)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D84BD3A-C532-A2A0-83DE-7379CF4DA757}"/>
              </a:ext>
            </a:extLst>
          </p:cNvPr>
          <p:cNvSpPr/>
          <p:nvPr/>
        </p:nvSpPr>
        <p:spPr>
          <a:xfrm>
            <a:off x="6624735" y="5362456"/>
            <a:ext cx="5449077" cy="1001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137662C5-B259-FA14-57EA-7D655E89E722}"/>
              </a:ext>
            </a:extLst>
          </p:cNvPr>
          <p:cNvCxnSpPr/>
          <p:nvPr/>
        </p:nvCxnSpPr>
        <p:spPr>
          <a:xfrm>
            <a:off x="6951306" y="1866122"/>
            <a:ext cx="34243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A829ED9-5013-576C-0F4B-01A233BE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444"/>
            <a:ext cx="6240202" cy="351675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26D256A-8C75-870D-D1DD-919A8D1AC437}"/>
              </a:ext>
            </a:extLst>
          </p:cNvPr>
          <p:cNvSpPr txBox="1"/>
          <p:nvPr/>
        </p:nvSpPr>
        <p:spPr>
          <a:xfrm>
            <a:off x="3675870" y="-95909"/>
            <a:ext cx="58746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500" b="1" dirty="0" err="1"/>
              <a:t>Nociception</a:t>
            </a:r>
            <a:r>
              <a:rPr lang="it-IT" sz="3500" b="1" dirty="0"/>
              <a:t> Level Index (NOL) </a:t>
            </a:r>
          </a:p>
        </p:txBody>
      </p:sp>
      <p:pic>
        <p:nvPicPr>
          <p:cNvPr id="2" name="Segnaposto contenuto 3">
            <a:extLst>
              <a:ext uri="{FF2B5EF4-FFF2-40B4-BE49-F238E27FC236}">
                <a16:creationId xmlns:a16="http://schemas.microsoft.com/office/drawing/2014/main" id="{312BDEEB-F742-924B-4530-E8430DF5374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-2569" b="-1"/>
          <a:stretch/>
        </p:blipFill>
        <p:spPr>
          <a:xfrm>
            <a:off x="0" y="363587"/>
            <a:ext cx="6240201" cy="230585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DFC1A4-C09E-F192-E574-4FDD82BF9D6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91"/>
          <a:stretch>
            <a:fillRect/>
          </a:stretch>
        </p:blipFill>
        <p:spPr>
          <a:xfrm>
            <a:off x="7268547" y="535033"/>
            <a:ext cx="4422710" cy="56138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9020CC-791C-396C-06BC-53666C71F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766644"/>
            <a:ext cx="3305409" cy="4119166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909E4A14-56F6-4421-39BD-035167D5F115}"/>
              </a:ext>
            </a:extLst>
          </p:cNvPr>
          <p:cNvSpPr/>
          <p:nvPr/>
        </p:nvSpPr>
        <p:spPr>
          <a:xfrm>
            <a:off x="8500188" y="535033"/>
            <a:ext cx="3191069" cy="2282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645120D-4F7E-FB8E-1F67-115CCFA2FE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87"/>
          <a:stretch>
            <a:fillRect/>
          </a:stretch>
        </p:blipFill>
        <p:spPr>
          <a:xfrm>
            <a:off x="3305408" y="1766644"/>
            <a:ext cx="3963138" cy="41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E0560-7119-ACD0-51B3-0B338E8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10" y="-37322"/>
            <a:ext cx="10058400" cy="69311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Risultati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4E9BB15-65F0-4D04-BE80-0EAEE0F1C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94478"/>
            <a:ext cx="6764694" cy="213939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02FCE25-A7EF-190F-4AA5-246B6B86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694" y="924697"/>
            <a:ext cx="5427306" cy="5178592"/>
          </a:xfrm>
          <a:prstGeom prst="rect">
            <a:avLst/>
          </a:prstGeom>
        </p:spPr>
      </p:pic>
      <p:pic>
        <p:nvPicPr>
          <p:cNvPr id="11" name="Immagine 10" descr="Immagine che contiene testo, diagramm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5E3EAAF8-8F57-DFA4-0BBD-8995278247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605"/>
          <a:stretch>
            <a:fillRect/>
          </a:stretch>
        </p:blipFill>
        <p:spPr>
          <a:xfrm>
            <a:off x="0" y="2733869"/>
            <a:ext cx="4227195" cy="336942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A4A25BF-D59F-4A2B-2437-0643311E9192}"/>
              </a:ext>
            </a:extLst>
          </p:cNvPr>
          <p:cNvSpPr txBox="1"/>
          <p:nvPr/>
        </p:nvSpPr>
        <p:spPr>
          <a:xfrm>
            <a:off x="4404049" y="3526971"/>
            <a:ext cx="71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OFA1</a:t>
            </a:r>
          </a:p>
          <a:p>
            <a:r>
              <a:rPr lang="it-IT" dirty="0">
                <a:solidFill>
                  <a:srgbClr val="FFFF00"/>
                </a:solidFill>
              </a:rPr>
              <a:t>OFA2</a:t>
            </a:r>
          </a:p>
          <a:p>
            <a:r>
              <a:rPr lang="it-IT" dirty="0">
                <a:solidFill>
                  <a:srgbClr val="F3703A"/>
                </a:solidFill>
              </a:rPr>
              <a:t>NOFA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0FD76B2-BE5F-B25A-7D49-E5B77D3D4BB5}"/>
              </a:ext>
            </a:extLst>
          </p:cNvPr>
          <p:cNvSpPr/>
          <p:nvPr/>
        </p:nvSpPr>
        <p:spPr>
          <a:xfrm>
            <a:off x="5906277" y="655789"/>
            <a:ext cx="1082351" cy="977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1234813"/>
            <a:ext cx="4526280" cy="920558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CB09E6C-144C-D0EC-C2D8-405124D6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339" y="3025931"/>
            <a:ext cx="4114799" cy="33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8285</TotalTime>
  <Words>66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RetrospectVTI</vt:lpstr>
      <vt:lpstr>ANESTESIA OPPIOD FREE IN CHIRURGIA BARIATRIACA: PROTOCOLLI A CONFRONTO</vt:lpstr>
      <vt:lpstr>Protocolli ERABS</vt:lpstr>
      <vt:lpstr>Presentazione standard di PowerPoint</vt:lpstr>
      <vt:lpstr>Risultati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Ernesto Trimarchi</cp:lastModifiedBy>
  <cp:revision>21</cp:revision>
  <dcterms:created xsi:type="dcterms:W3CDTF">2022-02-27T17:36:31Z</dcterms:created>
  <dcterms:modified xsi:type="dcterms:W3CDTF">2025-10-26T10:01:41Z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